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62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4864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Bitcoin</a:t>
            </a:r>
            <a:endParaRPr lang="en-US" sz="5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Comprehensive Study Guide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Guide: ShaneHadden  | 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860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Arguments Against Bitcoin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6" name="Shape 3"/>
          <p:cNvSpPr/>
          <p:nvPr/>
        </p:nvSpPr>
        <p:spPr>
          <a:xfrm>
            <a:off x="457200" y="1097280"/>
            <a:ext cx="54864" cy="64008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109728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Volatility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3017520" y="109728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fluctuates wildly, unreliable as a currency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1847088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0" name="Shape 7"/>
          <p:cNvSpPr/>
          <p:nvPr/>
        </p:nvSpPr>
        <p:spPr>
          <a:xfrm>
            <a:off x="457200" y="1847088"/>
            <a:ext cx="54864" cy="64008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1847088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Energy Consumption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017520" y="1847088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Mining requires significant energy, raising environmental concerns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57200" y="2596896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4" name="Shape 11"/>
          <p:cNvSpPr/>
          <p:nvPr/>
        </p:nvSpPr>
        <p:spPr>
          <a:xfrm>
            <a:off x="457200" y="2596896"/>
            <a:ext cx="54864" cy="64008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5" name="Text 12"/>
          <p:cNvSpPr/>
          <p:nvPr/>
        </p:nvSpPr>
        <p:spPr>
          <a:xfrm>
            <a:off x="731520" y="2596896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Regulation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3017520" y="2596896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Governments may impose restrictions or bans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57200" y="3346704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8" name="Shape 15"/>
          <p:cNvSpPr/>
          <p:nvPr/>
        </p:nvSpPr>
        <p:spPr>
          <a:xfrm>
            <a:off x="457200" y="3346704"/>
            <a:ext cx="54864" cy="64008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9" name="Text 16"/>
          <p:cNvSpPr/>
          <p:nvPr/>
        </p:nvSpPr>
        <p:spPr>
          <a:xfrm>
            <a:off x="731520" y="3346704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Risks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017520" y="3346704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Exchanges and wallets can be hacked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457200" y="4096512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22" name="Shape 19"/>
          <p:cNvSpPr/>
          <p:nvPr/>
        </p:nvSpPr>
        <p:spPr>
          <a:xfrm>
            <a:off x="457200" y="4096512"/>
            <a:ext cx="54864" cy="64008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23" name="Text 20"/>
          <p:cNvSpPr/>
          <p:nvPr/>
        </p:nvSpPr>
        <p:spPr>
          <a:xfrm>
            <a:off x="731520" y="4096512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Limited Adoption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3017520" y="4096512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merchant acceptance hinders practical use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Bitcoin Taxation in the US</a:t>
            </a:r>
            <a:endParaRPr lang="en-US" sz="32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100584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Treated as property for tax purposes by the IRS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Selling, trading, or using BTC may incur capital gains or losses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from selling Bitcoin above purchase price is taxable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 for over 1 year may qualify for lower long-term capital gains rates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Receiving BTC as payment or mining it triggers taxable income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accurate records of all transactions for tax reporting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Source &amp; Development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23360" cy="32918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3120" y="128016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9202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 Bitcoin Be Copied?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23774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code is open source — anyone can view or modify it. However, copying the code creates a different cryptocurrency (altcoin), not another Bitcoin. Bitcoin's value comes from its network and user consensus.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280160"/>
            <a:ext cx="548640" cy="5486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029200" y="19202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 Updates Bitcoin?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5029200" y="23774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decentralized group of developers worldwide. Anyone can propose changes via pull requests on GitHub. Changes are peer-reviewed and the community decides on significant updates through discussion and consensus.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Off-Chain Transactions &amp; Investment Products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560320" cy="347472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2560320" cy="54864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46304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Off-Chain Transactions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219456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Transfers occurring outside the blockchain. Faster and cheaper, using payment channels or centralized exchanges. Reduces congestion and fees.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91840" y="1188720"/>
            <a:ext cx="2560320" cy="347472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9184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0" name="Text 8"/>
          <p:cNvSpPr/>
          <p:nvPr/>
        </p:nvSpPr>
        <p:spPr>
          <a:xfrm>
            <a:off x="3429000" y="146304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Bitcoin ETFs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29000" y="219456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Exchange-traded funds that track Bitcoin's price. Allow investors to gain exposure without directly owning BTC. Traded on traditional stock exchanges.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1188720"/>
            <a:ext cx="2560320" cy="347472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188720"/>
            <a:ext cx="2560320" cy="54864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146304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Exchange-Traded Derivatives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63640" y="219456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Bitcoin futures and options traded on exchanges. Futures obligate buying at a set price; options give the right but not obligation. Provide liquidity and price discovery.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6213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73152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1371600" y="29260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Bitcoin is a decentralized, open-source digital currency with a capped supply of 21 million, secured by cryptography and maintained by a global network of nodes and miners.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globefin.org  |  Guide by ShaneHadden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Was Bitcoin Invented?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931920" cy="14630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54864" cy="146304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258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Decentralized Currency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peer-to-peer transactions without intermediaries like banks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3931920" cy="14630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188720"/>
            <a:ext cx="54864" cy="146304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3258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 Freedom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37760" y="178308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individuals more control over their personal finances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926080"/>
            <a:ext cx="3931920" cy="14630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926080"/>
            <a:ext cx="54864" cy="146304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0632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Lower Fees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1520" y="352044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transaction costs compared to traditional banking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663440" y="2926080"/>
            <a:ext cx="3931920" cy="146304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926080"/>
            <a:ext cx="54864" cy="146304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632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2008 Crisis Response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937760" y="352044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an alternative to traditional banking systems after the financial crisis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History &amp; Origin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731520" cy="7315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005840" y="2103120"/>
            <a:ext cx="0" cy="45720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0" y="1280160"/>
            <a:ext cx="6675120" cy="914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28016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Satoshi Nakamoto publishes the whitepaper: "Bitcoin: A Peer-to-Peer Electronic Cash System"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2560320"/>
            <a:ext cx="731520" cy="7315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56032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2009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005840" y="3291840"/>
            <a:ext cx="0" cy="45720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828800" y="2468880"/>
            <a:ext cx="6675120" cy="914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103120" y="246888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Bitcoin network launches with mining of the Genesis Block (Block 0)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3749040"/>
            <a:ext cx="731520" cy="7315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749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2009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828800" y="3657600"/>
            <a:ext cx="6675120" cy="914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103120" y="365760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Bitcoin software released as open-source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by an anonymous person or group using the pseudonym Satoshi Nakamoto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Technological Building Blocks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18872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0972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Blockchain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3291840" y="1097280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Decentralized ledger recording all transactions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1847088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938528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80160" y="1847088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Cryptography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3291840" y="1847088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Secures transactions and controls new unit creation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457200" y="2596896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688336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280160" y="2596896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Mining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3291840" y="2596896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Validates transactions and adds them to the blockchain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57200" y="3346704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438144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280160" y="3346704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Nodes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3291840" y="3346704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 that maintain and verify the blockchain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457200" y="4096512"/>
            <a:ext cx="8229600" cy="640080"/>
          </a:xfrm>
          <a:prstGeom prst="rect">
            <a:avLst/>
          </a:prstGeom>
          <a:solidFill>
            <a:srgbClr val="1E2744"/>
          </a:solidFill>
          <a:ln/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4187952"/>
            <a:ext cx="457200" cy="4572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280160" y="4096512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Wallets</a:t>
            </a:r>
            <a:endParaRPr lang="en-US" sz="1500" dirty="0"/>
          </a:p>
        </p:txBody>
      </p:sp>
      <p:sp>
        <p:nvSpPr>
          <p:cNvPr id="23" name="Text 16"/>
          <p:cNvSpPr/>
          <p:nvPr/>
        </p:nvSpPr>
        <p:spPr>
          <a:xfrm>
            <a:off x="3291840" y="4096512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or hardware to store and manage Bitcoin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Bitcoin Works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Simple Explanation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502920" cy="5029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325880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Send &amp; Receive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91840" y="1325880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send and receive money over the internet without needing a bank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084832"/>
            <a:ext cx="502920" cy="5029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084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2039112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Blockchain Records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291840" y="2039112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public ledger called the blockchain records all transactions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798064"/>
            <a:ext cx="502920" cy="5029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279806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2752344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Mining Creates BTC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291840" y="2752344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Powerful computers solve complex problems to create new Bitcoin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511296"/>
            <a:ext cx="502920" cy="5029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511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3465576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Decentralized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291840" y="3465576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entity controls Bitcoin — it's run by its network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224528"/>
            <a:ext cx="502920" cy="5029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2245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80160" y="4178808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Supply &amp; Demand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291840" y="4178808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Bitcoin can be bought, sold, or traded; value changes with market forces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Mining &amp; Supply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23360" cy="347472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2801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Mining Works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3474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Miners use powerful computers to solve "proof of work" problems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find a hash value lower than a target set by the network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leading zeros in the target = harder problem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miners earn new BTC + transaction fees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4023360" cy="347472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0" y="12801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Limited Supply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0" y="19202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21M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5029200" y="27432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9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Bitcoin Supply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320040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into the protocol to create scarcity, similar to precious metals. Mining becomes progressively harder over time.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Hash Timestamps &amp; Nodes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23360" cy="3200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234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Hash Timestamps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3474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when each block was created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chronological order of transactions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double-spending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in the block header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Verifies blocks are added in correct sequence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4023360" cy="3200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0" y="1234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Bitcoin Nodes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0" y="1783080"/>
            <a:ext cx="3474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 participating in the Bitcoin network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and relay transactions and blocks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a copy of the entire blockchain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nodes hold the complete blockchain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Lightweight nodes hold only part of it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Bitcoin Wallets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560320" cy="3200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630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Hot Wallets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40080" y="210312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to the internet — web, mobile, and desktop wallets. Convenient for frequent transactions but less secure.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91840" y="1188720"/>
            <a:ext cx="2560320" cy="3200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91840" y="1188720"/>
            <a:ext cx="2560320" cy="54864"/>
          </a:xfrm>
          <a:prstGeom prst="rect">
            <a:avLst/>
          </a:prstGeom>
          <a:solidFill>
            <a:srgbClr val="F7A600"/>
          </a:solidFill>
          <a:ln/>
        </p:spPr>
      </p:sp>
      <p:sp>
        <p:nvSpPr>
          <p:cNvPr id="10" name="Text 8"/>
          <p:cNvSpPr/>
          <p:nvPr/>
        </p:nvSpPr>
        <p:spPr>
          <a:xfrm>
            <a:off x="3474720" y="14630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7A6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Cold Wallets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474720" y="210312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storage — hardware wallets and paper wallets. More secure for long-term storage but less convenient.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1188720"/>
            <a:ext cx="2560320" cy="3200400"/>
          </a:xfrm>
          <a:prstGeom prst="rect">
            <a:avLst/>
          </a:prstGeom>
          <a:solidFill>
            <a:srgbClr val="1E2744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188720"/>
            <a:ext cx="2560320" cy="54864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14630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945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Custodial Wallets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309360" y="210312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by third parties who handle security on your behalf. Easiest to use but you don't hold your own keys.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ADE8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860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Arguments For Bitcoin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6" name="Shape 3"/>
          <p:cNvSpPr/>
          <p:nvPr/>
        </p:nvSpPr>
        <p:spPr>
          <a:xfrm>
            <a:off x="457200" y="109728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1188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Decentralization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85800" y="15544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Peer-to-peer network reduces reliance on banks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09728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0" name="Shape 7"/>
          <p:cNvSpPr/>
          <p:nvPr/>
        </p:nvSpPr>
        <p:spPr>
          <a:xfrm>
            <a:off x="4663440" y="109728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11" name="Text 8"/>
          <p:cNvSpPr/>
          <p:nvPr/>
        </p:nvSpPr>
        <p:spPr>
          <a:xfrm>
            <a:off x="4892040" y="1188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Limited Supply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892040" y="155448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million cap protects against inflation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" y="237744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4" name="Shape 11"/>
          <p:cNvSpPr/>
          <p:nvPr/>
        </p:nvSpPr>
        <p:spPr>
          <a:xfrm>
            <a:off x="457200" y="237744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15" name="Text 12"/>
          <p:cNvSpPr/>
          <p:nvPr/>
        </p:nvSpPr>
        <p:spPr>
          <a:xfrm>
            <a:off x="685800" y="24688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85800" y="28346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Cryptography makes transactions difficult to alter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663440" y="237744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18" name="Shape 15"/>
          <p:cNvSpPr/>
          <p:nvPr/>
        </p:nvSpPr>
        <p:spPr>
          <a:xfrm>
            <a:off x="4663440" y="237744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24688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Transparency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4892040" y="28346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blockchain allows anyone to verify transactions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457200" y="365760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22" name="Shape 1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23" name="Text 20"/>
          <p:cNvSpPr/>
          <p:nvPr/>
        </p:nvSpPr>
        <p:spPr>
          <a:xfrm>
            <a:off x="685800" y="37490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Accessibility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685800" y="411480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globally, serving the unbanked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4663440" y="3657600"/>
            <a:ext cx="3931920" cy="1051560"/>
          </a:xfrm>
          <a:prstGeom prst="rect">
            <a:avLst/>
          </a:prstGeom>
          <a:solidFill>
            <a:srgbClr val="1E2744"/>
          </a:solidFill>
          <a:ln/>
        </p:spPr>
      </p:sp>
      <p:sp>
        <p:nvSpPr>
          <p:cNvPr id="26" name="Shape 23"/>
          <p:cNvSpPr/>
          <p:nvPr/>
        </p:nvSpPr>
        <p:spPr>
          <a:xfrm>
            <a:off x="4663440" y="3657600"/>
            <a:ext cx="54864" cy="1051560"/>
          </a:xfrm>
          <a:prstGeom prst="rect">
            <a:avLst/>
          </a:prstGeom>
          <a:solidFill>
            <a:srgbClr val="4ADE80"/>
          </a:solidFill>
          <a:ln/>
        </p:spPr>
      </p:sp>
      <p:sp>
        <p:nvSpPr>
          <p:cNvPr id="27" name="Text 24"/>
          <p:cNvSpPr/>
          <p:nvPr/>
        </p:nvSpPr>
        <p:spPr>
          <a:xfrm>
            <a:off x="4892040" y="37490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DE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Investment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4892040" y="411480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as a store of value and portfolio diversifier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Study Guide</dc:title>
  <dc:subject>PptxGenJS Presentation</dc:subject>
  <dc:creator>ShaneHadden</dc:creator>
  <cp:lastModifiedBy>ShaneHadden</cp:lastModifiedBy>
  <cp:revision>1</cp:revision>
  <dcterms:created xsi:type="dcterms:W3CDTF">2026-02-18T11:16:27Z</dcterms:created>
  <dcterms:modified xsi:type="dcterms:W3CDTF">2026-02-18T11:16:27Z</dcterms:modified>
</cp:coreProperties>
</file>