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1224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45720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9202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Key Cryptography</a:t>
            </a:r>
            <a:endParaRPr lang="en-US" sz="4200" dirty="0"/>
          </a:p>
        </p:txBody>
      </p:sp>
      <p:sp>
        <p:nvSpPr>
          <p:cNvPr id="5" name="Text 2"/>
          <p:cNvSpPr/>
          <p:nvPr/>
        </p:nvSpPr>
        <p:spPr>
          <a:xfrm>
            <a:off x="457200" y="283464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Study Guide</a:t>
            </a:r>
            <a:endParaRPr lang="en-US" sz="1800" dirty="0"/>
          </a:p>
        </p:txBody>
      </p:sp>
      <p:sp>
        <p:nvSpPr>
          <p:cNvPr id="6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Guide: ShaneHadden  |  February 2026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891B2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288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Digital Signatures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548640" y="1097280"/>
            <a:ext cx="411480" cy="4114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10972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188720" y="105156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creates a hash of the message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1719072"/>
            <a:ext cx="411480" cy="4114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9" name="Text 6"/>
          <p:cNvSpPr/>
          <p:nvPr/>
        </p:nvSpPr>
        <p:spPr>
          <a:xfrm>
            <a:off x="548640" y="1719072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188720" y="1673352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Hash is encrypted with the sender's private key → this is the signature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548640" y="2340864"/>
            <a:ext cx="411480" cy="4114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2" name="Text 9"/>
          <p:cNvSpPr/>
          <p:nvPr/>
        </p:nvSpPr>
        <p:spPr>
          <a:xfrm>
            <a:off x="548640" y="2340864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1188720" y="2295144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Signature is sent along with the message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48640" y="2962656"/>
            <a:ext cx="411480" cy="4114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5" name="Text 12"/>
          <p:cNvSpPr/>
          <p:nvPr/>
        </p:nvSpPr>
        <p:spPr>
          <a:xfrm>
            <a:off x="548640" y="2962656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1188720" y="2916936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 decrypts the signature using sender's public key</a:t>
            </a:r>
            <a:endParaRPr lang="en-US" sz="1400" dirty="0"/>
          </a:p>
        </p:txBody>
      </p:sp>
      <p:sp>
        <p:nvSpPr>
          <p:cNvPr id="17" name="Shape 14"/>
          <p:cNvSpPr/>
          <p:nvPr/>
        </p:nvSpPr>
        <p:spPr>
          <a:xfrm>
            <a:off x="548640" y="3584448"/>
            <a:ext cx="411480" cy="41148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8" name="Text 15"/>
          <p:cNvSpPr/>
          <p:nvPr/>
        </p:nvSpPr>
        <p:spPr>
          <a:xfrm>
            <a:off x="548640" y="3584448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1188720" y="353872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Recipient hashes the message independently and compares</a:t>
            </a:r>
            <a:endParaRPr lang="en-US" sz="1400" dirty="0"/>
          </a:p>
        </p:txBody>
      </p:sp>
      <p:sp>
        <p:nvSpPr>
          <p:cNvPr id="20" name="Shape 17"/>
          <p:cNvSpPr/>
          <p:nvPr/>
        </p:nvSpPr>
        <p:spPr>
          <a:xfrm>
            <a:off x="548640" y="4206240"/>
            <a:ext cx="411480" cy="411480"/>
          </a:xfrm>
          <a:prstGeom prst="ellipse">
            <a:avLst/>
          </a:prstGeom>
          <a:solidFill>
            <a:srgbClr val="2DD4BF"/>
          </a:solidFill>
          <a:ln/>
        </p:spPr>
      </p:sp>
      <p:sp>
        <p:nvSpPr>
          <p:cNvPr id="21" name="Text 18"/>
          <p:cNvSpPr/>
          <p:nvPr/>
        </p:nvSpPr>
        <p:spPr>
          <a:xfrm>
            <a:off x="548640" y="4206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</a:t>
            </a:r>
            <a:endParaRPr lang="en-US" sz="1300" dirty="0"/>
          </a:p>
        </p:txBody>
      </p:sp>
      <p:sp>
        <p:nvSpPr>
          <p:cNvPr id="22" name="Text 19"/>
          <p:cNvSpPr/>
          <p:nvPr/>
        </p:nvSpPr>
        <p:spPr>
          <a:xfrm>
            <a:off x="1188720" y="416052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DD4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hashes match → signature is valid, message is authentic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288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Credit Cards &amp; Public Key Encryption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1280160"/>
            <a:ext cx="76809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make a purchase online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Card info is encrypted with the merchant's public key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merchant can decrypt with their private key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is protected from interception during transmission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PKI verifies the merchant's identity — ensuring legitimacy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840480"/>
            <a:ext cx="9144000" cy="1303020"/>
          </a:xfrm>
          <a:prstGeom prst="rect">
            <a:avLst/>
          </a:prstGeom>
          <a:solidFill>
            <a:srgbClr val="11224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31920" y="457200"/>
            <a:ext cx="12801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Takeaways</a:t>
            </a:r>
            <a:endParaRPr lang="en-US" sz="3600" dirty="0"/>
          </a:p>
        </p:txBody>
      </p:sp>
      <p:sp>
        <p:nvSpPr>
          <p:cNvPr id="5" name="Text 2"/>
          <p:cNvSpPr/>
          <p:nvPr/>
        </p:nvSpPr>
        <p:spPr>
          <a:xfrm>
            <a:off x="1097280" y="2651760"/>
            <a:ext cx="6949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 uses asymmetric key pairs to enable secure communication, digital signatures, and trusted online transactions — from HTTPS browsing to Bitcoin to credit card payments.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globefin.org  |  Guide by ShaneHadden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Public Key Cryptography?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931920" cy="201168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188720"/>
            <a:ext cx="3931920" cy="45720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371600"/>
            <a:ext cx="548640" cy="54864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40080" y="19659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Key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640080" y="23774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Shared openly. Used to encrypt data sent to the key owner.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754880" y="1188720"/>
            <a:ext cx="3931920" cy="201168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1188720"/>
            <a:ext cx="3931920" cy="4572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520" y="137160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937760" y="19659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Private Key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4937760" y="23774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Kept secret. Used to decrypt data encrypted with the public key.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731520" y="352044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for secure online transactions, email encryption, and digital signatures — ensuring confidentiality and authenticity without sharing secret keys.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Asymmetric vs Symmetric Encryption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29184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54864" cy="329184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234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Asymmetric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1783080"/>
            <a:ext cx="3474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TWO keys (public + private)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need to share secret key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security for key exchange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Slower — more computation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in: TLS, digital signatures, Bitcoin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3931920" cy="329184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097280"/>
            <a:ext cx="54864" cy="32918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474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Symmetric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5029200" y="1783080"/>
            <a:ext cx="347472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ONE shared key for both sides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parties must share key securely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interception = compromised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— efficient for bulk data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in: AES, file encryption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EF4444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22860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05840" y="274320"/>
            <a:ext cx="7680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Is Asymmetric Encryption Needed?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8229600" cy="1371600"/>
          </a:xfrm>
          <a:prstGeom prst="rect">
            <a:avLst/>
          </a:prstGeom>
          <a:solidFill>
            <a:srgbClr val="1C1C2E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1097280"/>
            <a:ext cx="54864" cy="13716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4"/>
          <p:cNvSpPr/>
          <p:nvPr/>
        </p:nvSpPr>
        <p:spPr>
          <a:xfrm>
            <a:off x="731520" y="118872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Problem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731520" y="160020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symmetric encryption, both parties must share the same secret key. If the key is intercepted, all communication is compromised. Scaling to many users makes secure key distribution nearly impossible.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457200" y="2743200"/>
            <a:ext cx="8229600" cy="1371600"/>
          </a:xfrm>
          <a:prstGeom prst="rect">
            <a:avLst/>
          </a:prstGeom>
          <a:solidFill>
            <a:srgbClr val="1C1C2E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57200" y="2743200"/>
            <a:ext cx="54864" cy="1371600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11" name="Text 8"/>
          <p:cNvSpPr/>
          <p:nvPr/>
        </p:nvSpPr>
        <p:spPr>
          <a:xfrm>
            <a:off x="731520" y="283464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Solution</a:t>
            </a:r>
            <a:endParaRPr lang="en-US" sz="1600" dirty="0"/>
          </a:p>
        </p:txBody>
      </p:sp>
      <p:sp>
        <p:nvSpPr>
          <p:cNvPr id="12" name="Text 9"/>
          <p:cNvSpPr/>
          <p:nvPr/>
        </p:nvSpPr>
        <p:spPr>
          <a:xfrm>
            <a:off x="731520" y="3246120"/>
            <a:ext cx="76809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Asymmetric encryption uses a public/private key pair. The public key can be shared freely — only the private key can decrypt. No secret needs to be exchanged, making it safe for open networks like the internet.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Invented Asymmetric Encryption?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09728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0891B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1976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21945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Whitfield Diffie &amp; Martin Hellman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97280" y="2834640"/>
            <a:ext cx="6949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Published a groundbreaking paper showing how two parties could communicate securely over an insecure channel using a public/private key pair — without ever sharing a secret.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RSA?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RSA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914400" y="1691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Rivest — Shamir — Adleman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914400" y="2286000"/>
            <a:ext cx="7315200" cy="685800"/>
          </a:xfrm>
          <a:prstGeom prst="rect">
            <a:avLst/>
          </a:prstGeom>
          <a:solidFill>
            <a:srgbClr val="112240"/>
          </a:solidFill>
          <a:ln/>
        </p:spPr>
      </p:sp>
      <p:sp>
        <p:nvSpPr>
          <p:cNvPr id="7" name="Shape 5"/>
          <p:cNvSpPr/>
          <p:nvPr/>
        </p:nvSpPr>
        <p:spPr>
          <a:xfrm>
            <a:off x="914400" y="2286000"/>
            <a:ext cx="54864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8" name="Text 6"/>
          <p:cNvSpPr/>
          <p:nvPr/>
        </p:nvSpPr>
        <p:spPr>
          <a:xfrm>
            <a:off x="1188720" y="228600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Prime Numbers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3200400" y="228600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based on difficulty of factoring large prime products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3108960"/>
            <a:ext cx="7315200" cy="685800"/>
          </a:xfrm>
          <a:prstGeom prst="rect">
            <a:avLst/>
          </a:prstGeom>
          <a:solidFill>
            <a:srgbClr val="112240"/>
          </a:solidFill>
          <a:ln/>
        </p:spPr>
      </p:sp>
      <p:sp>
        <p:nvSpPr>
          <p:cNvPr id="11" name="Shape 9"/>
          <p:cNvSpPr/>
          <p:nvPr/>
        </p:nvSpPr>
        <p:spPr>
          <a:xfrm>
            <a:off x="914400" y="3108960"/>
            <a:ext cx="54864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2" name="Text 10"/>
          <p:cNvSpPr/>
          <p:nvPr/>
        </p:nvSpPr>
        <p:spPr>
          <a:xfrm>
            <a:off x="1188720" y="310896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Pair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00400" y="310896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Generates a public key for encryption and private key for decryption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914400" y="3931920"/>
            <a:ext cx="7315200" cy="685800"/>
          </a:xfrm>
          <a:prstGeom prst="rect">
            <a:avLst/>
          </a:prstGeom>
          <a:solidFill>
            <a:srgbClr val="112240"/>
          </a:solidFill>
          <a:ln/>
        </p:spPr>
      </p:sp>
      <p:sp>
        <p:nvSpPr>
          <p:cNvPr id="15" name="Shape 13"/>
          <p:cNvSpPr/>
          <p:nvPr/>
        </p:nvSpPr>
        <p:spPr>
          <a:xfrm>
            <a:off x="914400" y="3931920"/>
            <a:ext cx="54864" cy="68580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6" name="Text 14"/>
          <p:cNvSpPr/>
          <p:nvPr/>
        </p:nvSpPr>
        <p:spPr>
          <a:xfrm>
            <a:off x="1188720" y="3931920"/>
            <a:ext cx="20116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Widely Used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3200400" y="3931920"/>
            <a:ext cx="4846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data transmission, digital signatures, and authentication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F59E0B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288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Bitcoin Uses Public Key Cryptography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548640" y="1170432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548640" y="11704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1188720" y="1097280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Pair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2834640" y="1097280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user has a public key (address) and a private key (secret)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192024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192024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500" dirty="0"/>
          </a:p>
        </p:txBody>
      </p:sp>
      <p:sp>
        <p:nvSpPr>
          <p:cNvPr id="11" name="Text 8"/>
          <p:cNvSpPr/>
          <p:nvPr/>
        </p:nvSpPr>
        <p:spPr>
          <a:xfrm>
            <a:off x="1188720" y="1847088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Sign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2834640" y="1847088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signs the transaction with their private key, proving ownership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548640" y="2670048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1"/>
          <p:cNvSpPr/>
          <p:nvPr/>
        </p:nvSpPr>
        <p:spPr>
          <a:xfrm>
            <a:off x="548640" y="267004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500" dirty="0"/>
          </a:p>
        </p:txBody>
      </p:sp>
      <p:sp>
        <p:nvSpPr>
          <p:cNvPr id="15" name="Text 12"/>
          <p:cNvSpPr/>
          <p:nvPr/>
        </p:nvSpPr>
        <p:spPr>
          <a:xfrm>
            <a:off x="1188720" y="2596896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Broadcast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2834640" y="2596896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is sent to the network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548640" y="3419856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8" name="Text 15"/>
          <p:cNvSpPr/>
          <p:nvPr/>
        </p:nvSpPr>
        <p:spPr>
          <a:xfrm>
            <a:off x="548640" y="34198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1188720" y="3346704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Verify</a:t>
            </a:r>
            <a:endParaRPr lang="en-US" sz="1400" dirty="0"/>
          </a:p>
        </p:txBody>
      </p:sp>
      <p:sp>
        <p:nvSpPr>
          <p:cNvPr id="20" name="Text 17"/>
          <p:cNvSpPr/>
          <p:nvPr/>
        </p:nvSpPr>
        <p:spPr>
          <a:xfrm>
            <a:off x="2834640" y="3346704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Nodes verify the signature using the sender's public key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4169664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22" name="Text 19"/>
          <p:cNvSpPr/>
          <p:nvPr/>
        </p:nvSpPr>
        <p:spPr>
          <a:xfrm>
            <a:off x="548640" y="41696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92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500" dirty="0"/>
          </a:p>
        </p:txBody>
      </p:sp>
      <p:sp>
        <p:nvSpPr>
          <p:cNvPr id="23" name="Text 20"/>
          <p:cNvSpPr/>
          <p:nvPr/>
        </p:nvSpPr>
        <p:spPr>
          <a:xfrm>
            <a:off x="1188720" y="4096512"/>
            <a:ext cx="1645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Secure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2834640" y="4096512"/>
            <a:ext cx="58521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rightful owner can spend their bitcoin</a:t>
            </a:r>
            <a:endParaRPr lang="en-US" sz="1300" dirty="0"/>
          </a:p>
        </p:txBody>
      </p:sp>
      <p:sp>
        <p:nvSpPr>
          <p:cNvPr id="25" name="Text 22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22D3EE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18288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51560" y="274320"/>
            <a:ext cx="7589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HTTPS &amp; Browser Security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097280"/>
            <a:ext cx="8229600" cy="320040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sp>
        <p:nvSpPr>
          <p:cNvPr id="6" name="Text 3"/>
          <p:cNvSpPr/>
          <p:nvPr/>
        </p:nvSpPr>
        <p:spPr>
          <a:xfrm>
            <a:off x="731520" y="1280160"/>
            <a:ext cx="76809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connect to a secure site (HTTPS)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retrieves the site's public key from its SSL/TLS certificate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Browser encrypts your data with the site's public key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Only the server, with its private key, can decrypt it</a:t>
            </a:r>
            <a:endParaRPr lang="en-US" sz="1500" dirty="0"/>
          </a:p>
          <a:p>
            <a:pPr marL="342900" indent="-342900">
              <a:spcAft>
                <a:spcPts val="1200"/>
              </a:spcAft>
              <a:buSzPct val="100000"/>
              <a:buChar char="•"/>
            </a:pPr>
            <a:r>
              <a:rPr lang="en-US" sz="15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 connection established — passwords and card numbers are protected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92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4008" cy="5143500"/>
          </a:xfrm>
          <a:prstGeom prst="rect">
            <a:avLst/>
          </a:prstGeom>
          <a:solidFill>
            <a:srgbClr val="2DD4BF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PKI &amp; Certificate Authorities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29184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48840" y="1234440"/>
            <a:ext cx="502920" cy="5029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1783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DD4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Public Key Infrastructure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640080" y="2240280"/>
            <a:ext cx="3566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 for secure communication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Uses public/private key pairs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Includes digital certificates, CAs, and registration authorities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Ensures integrity, confidentiality, and authenticity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4754880" y="1097280"/>
            <a:ext cx="3931920" cy="3291840"/>
          </a:xfrm>
          <a:prstGeom prst="rect">
            <a:avLst/>
          </a:prstGeom>
          <a:solidFill>
            <a:srgbClr val="112240"/>
          </a:solidFill>
          <a:ln/>
          <a:effectLst>
            <a:outerShdw sx="100000" sy="100000" kx="0" ky="0" algn="bl" rotWithShape="0" blurRad="76200" dist="25400" dir="8100000">
              <a:srgbClr val="000000">
                <a:alpha val="2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520" y="1234440"/>
            <a:ext cx="502920" cy="5029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937760" y="178308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Certificate Authority (CA)</a:t>
            </a:r>
            <a:endParaRPr lang="en-US" sz="1500" dirty="0"/>
          </a:p>
        </p:txBody>
      </p:sp>
      <p:sp>
        <p:nvSpPr>
          <p:cNvPr id="11" name="Text 7"/>
          <p:cNvSpPr/>
          <p:nvPr/>
        </p:nvSpPr>
        <p:spPr>
          <a:xfrm>
            <a:off x="4937760" y="2240280"/>
            <a:ext cx="356616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Issues digital certificates to verify identity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Certificates contain public key + entity info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Confirms public key belongs to its claimed owner</a:t>
            </a:r>
            <a:endParaRPr lang="en-US" sz="12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Enables trust in online transactions</a:t>
            </a:r>
            <a:endParaRPr lang="en-US" sz="1200" dirty="0"/>
          </a:p>
        </p:txBody>
      </p:sp>
      <p:sp>
        <p:nvSpPr>
          <p:cNvPr id="12" name="Text 8"/>
          <p:cNvSpPr/>
          <p:nvPr/>
        </p:nvSpPr>
        <p:spPr>
          <a:xfrm>
            <a:off x="457200" y="475488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Key Cryptography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Key Cryptography</dc:title>
  <dc:subject>PptxGenJS Presentation</dc:subject>
  <dc:creator>ShaneHadden</dc:creator>
  <cp:lastModifiedBy>ShaneHadden</cp:lastModifiedBy>
  <cp:revision>1</cp:revision>
  <dcterms:created xsi:type="dcterms:W3CDTF">2026-02-18T12:34:58Z</dcterms:created>
  <dcterms:modified xsi:type="dcterms:W3CDTF">2026-02-18T12:34:58Z</dcterms:modified>
</cp:coreProperties>
</file>